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AB86B8-40CA-4EF9-AACC-4D8641585B0F}">
  <a:tblStyle styleId="{95AB86B8-40CA-4EF9-AACC-4D8641585B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orldsocionics.blogspot.com/2017/01/taylor-swift-eii-personality-type.html" TargetMode="External"/><Relationship Id="rId3" Type="http://schemas.openxmlformats.org/officeDocument/2006/relationships/hyperlink" Target="http://worldsocionics.blogspot.com/2021/08/napoleon-bonaparte-sle.html" TargetMode="External"/><Relationship Id="rId4" Type="http://schemas.openxmlformats.org/officeDocument/2006/relationships/hyperlink" Target="http://worldsocionics.blogspot.com/2019/03/lucius-cornelius-sulla-esi-personality.html" TargetMode="External"/><Relationship Id="rId5" Type="http://schemas.openxmlformats.org/officeDocument/2006/relationships/hyperlink" Target="http://worldsocionics.blogspot.com/2017/01/barack-obama-iei-personality-type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playlist?list=PLyHHQJsVcBWclExDJ4ydo2-MEWHh7FiJ4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bRG-2jurz0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5B3v7OKNvp4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gWt9JC-y9U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ZlNB8ucT9o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KCOH3R6JK8" TargetMode="External"/><Relationship Id="rId3" Type="http://schemas.openxmlformats.org/officeDocument/2006/relationships/hyperlink" Target="https://www.youtube.com/watch?v=XS_Lzo4S8lA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cEs0nBuowE" TargetMode="External"/><Relationship Id="rId3" Type="http://schemas.openxmlformats.org/officeDocument/2006/relationships/hyperlink" Target="https://www.youtube.com/watch?v=0MO8GEtJwHo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jkhpZoPOfZI" TargetMode="External"/><Relationship Id="rId3" Type="http://schemas.openxmlformats.org/officeDocument/2006/relationships/hyperlink" Target="https://www.youtube.com/watch?v=f_LNr0Opqss" TargetMode="External"/><Relationship Id="rId4" Type="http://schemas.openxmlformats.org/officeDocument/2006/relationships/hyperlink" Target="https://www.youtube.com/watch?v=nIWB-Neyj-c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0wGd6CHdxI" TargetMode="External"/><Relationship Id="rId3" Type="http://schemas.openxmlformats.org/officeDocument/2006/relationships/hyperlink" Target="https://www.youtube.com/watch?v=Bkkw3JRhayw" TargetMode="External"/><Relationship Id="rId4" Type="http://schemas.openxmlformats.org/officeDocument/2006/relationships/hyperlink" Target="https://www.youtube.com/watch?v=gZR1CvSQnt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7a1ef6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Taylor Swift: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http://worldsocionics.blogspot.com/2017/01/taylor-swift-eii-personality-type.html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Napoleon: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http://worldsocionics.blogspot.com/2021/08/napoleon-bonaparte-sle.html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Lucius Cornelius Sulla: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http://worldsocionics.blogspot.com/2019/03/lucius-cornelius-sulla-esi-personality.html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Barack Obama: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http://worldsocionics.blogspot.com/2017/01/barack-obama-iei-personality-type.html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59" name="Google Shape;259;g1a47a1ef692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cacd8c9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3cacd8c9c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0bc7bf2a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b0bc7bf2a9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0bc7bf2a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b0bc7bf2a9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0bc7bf2a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b0bc7bf2a9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b0bc7bf2a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b0bc7bf2a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a7e37e2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fa7e37e28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47a1ef6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a47a1ef692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a7e37e28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fa7e37e28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0bc7bf2a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b0bc7bf2a9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1e7668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81e7668e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0bc7bf2a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b0bc7bf2a9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a7e37e2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fa7e37e28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a7e37e28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fa7e37e28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47a1ef69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a47a1ef692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b0bc7bf2a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WSS Diagnostic Interviews: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https://www.youtube.com/playlist?list=PLyHHQJsVcBWclExDJ4ydo2-MEWHh7FiJ4</a:t>
            </a:r>
            <a:r>
              <a:rPr lang="en-GB"/>
              <a:t> </a:t>
            </a:r>
            <a:endParaRPr/>
          </a:p>
        </p:txBody>
      </p:sp>
      <p:sp>
        <p:nvSpPr>
          <p:cNvPr id="362" name="Google Shape;362;g1b0bc7bf2a9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0bc7bf2a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b0bc7bf2a9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b0bc7bf2a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b0bc7bf2a9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0bc7bf2a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0bc7bf2a9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0bc7bf2a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b0bc7bf2a9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bc7bf2a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b0bc7bf2a9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beb57cbb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beb57cbb2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fa7e37e28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fa7e37e28b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a7e37e28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 Gates (LIE):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https://www.youtube.com/watch?v=obRG-2jurz0</a:t>
            </a:r>
            <a:r>
              <a:rPr lang="en-GB"/>
              <a:t> </a:t>
            </a:r>
            <a:endParaRPr/>
          </a:p>
        </p:txBody>
      </p:sp>
      <p:sp>
        <p:nvSpPr>
          <p:cNvPr id="412" name="Google Shape;412;g1fa7e37e28b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a7e37e28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Wilder (EII):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https://www.youtube.com/watch?v=5B3v7OKNvp4</a:t>
            </a:r>
            <a:r>
              <a:rPr lang="en-GB"/>
              <a:t> </a:t>
            </a:r>
            <a:endParaRPr/>
          </a:p>
        </p:txBody>
      </p:sp>
      <p:sp>
        <p:nvSpPr>
          <p:cNvPr id="420" name="Google Shape;420;g1fa7e37e28b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a7e37e28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Oprah Winfrey (EIE):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https://www.youtube.com/watch?v=TgWt9JC-y9U</a:t>
            </a:r>
            <a:r>
              <a:rPr lang="en-GB"/>
              <a:t> </a:t>
            </a:r>
            <a:endParaRPr/>
          </a:p>
        </p:txBody>
      </p:sp>
      <p:sp>
        <p:nvSpPr>
          <p:cNvPr id="428" name="Google Shape;428;g1fa7e37e28b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a7e37e28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Kimi Raikkonen (SLI):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https://www.youtube.com/watch?v=xZlNB8ucT9o</a:t>
            </a:r>
            <a:r>
              <a:rPr lang="en-GB"/>
              <a:t> </a:t>
            </a:r>
            <a:endParaRPr/>
          </a:p>
        </p:txBody>
      </p:sp>
      <p:sp>
        <p:nvSpPr>
          <p:cNvPr id="436" name="Google Shape;436;g1fa7e37e28b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a7e37e28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fa7e37e28b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fa7e37e28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 Waleed bin Talal (LIE):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https://www.youtube.com/watch?v=mKCOH3R6JK8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Slavoj Zizek (ILE):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https://www.youtube.com/watch?v=XS_Lzo4S8lA</a:t>
            </a:r>
            <a:r>
              <a:rPr lang="en-GB"/>
              <a:t> </a:t>
            </a:r>
            <a:endParaRPr/>
          </a:p>
        </p:txBody>
      </p:sp>
      <p:sp>
        <p:nvSpPr>
          <p:cNvPr id="452" name="Google Shape;452;g1fa7e37e28b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a7e37e28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Vladimir Putin LSI: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https://www.youtube.com/watch?v=ucEs0nBuowE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Gwyneth Paltrow SEI: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https://www.youtube.com/watch?v=0MO8GEtJwHo</a:t>
            </a:r>
            <a:r>
              <a:rPr lang="en-GB"/>
              <a:t> </a:t>
            </a:r>
            <a:endParaRPr/>
          </a:p>
        </p:txBody>
      </p:sp>
      <p:sp>
        <p:nvSpPr>
          <p:cNvPr id="460" name="Google Shape;460;g1fa7e37e28b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a7e37e28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Muhammad Ali (SLE):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https://www.youtube.com/watch?v=jkhpZoPOfZI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Donald Trump (SLE):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https://www.youtube.com/watch?v=f_LNr0Opqss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Robin Williams (ESE):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https://www.youtube.com/watch?v=nIWB-Neyj-c</a:t>
            </a:r>
            <a:r>
              <a:rPr lang="en-GB"/>
              <a:t> </a:t>
            </a:r>
            <a:endParaRPr/>
          </a:p>
        </p:txBody>
      </p:sp>
      <p:sp>
        <p:nvSpPr>
          <p:cNvPr id="468" name="Google Shape;468;g1fa7e37e28b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a7e37e28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Bernie Sanders (LII):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https://www.youtube.com/watch?v=M0wGd6CHdxI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JK Rowling (EII):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https://www.youtube.com/watch?v=Bkkw3JRhayw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Barack Obama (IEI):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https://www.youtube.com/watch?v=gZR1CvSQntE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fa7e37e28b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0bc7bf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b0bc7bf2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0bc7bf2a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b0bc7bf2a9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b0bc7bf2a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b0bc7bf2a9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fa7e37e28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fa7e37e28b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fa7e37e2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fa7e37e28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d3ae1c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d3ae1c41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0bc7bf2a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b0bc7bf2a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0bc7bf2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b0bc7bf2a9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0bc7bf2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b0bc7bf2a9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8f060b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3d8f060b6c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zPJw4d-dz2g" TargetMode="Externa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COptlt4rBXw" TargetMode="External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facebook.com/worldsocionicssociety" TargetMode="External"/><Relationship Id="rId4" Type="http://schemas.openxmlformats.org/officeDocument/2006/relationships/hyperlink" Target="http://www.facebook.com/groups/worldsocionicssociety" TargetMode="External"/><Relationship Id="rId5" Type="http://schemas.openxmlformats.org/officeDocument/2006/relationships/hyperlink" Target="https://www.youtube.com/channel/UCDZsJ4kXHJqX9n_0cKuf9JQ" TargetMode="External"/><Relationship Id="rId6" Type="http://schemas.openxmlformats.org/officeDocument/2006/relationships/hyperlink" Target="https://worldsocionics.blogspot.com/" TargetMode="External"/><Relationship Id="rId7" Type="http://schemas.openxmlformats.org/officeDocument/2006/relationships/hyperlink" Target="mailto:worldsocionics@hotmail.com" TargetMode="External"/><Relationship Id="rId8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TYPING FORMALLY (best for data-abundant subjects)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2" name="Google Shape;262;p28"/>
          <p:cNvGraphicFramePr/>
          <p:nvPr/>
        </p:nvGraphicFramePr>
        <p:xfrm>
          <a:off x="685800" y="208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4857575"/>
                <a:gridCol w="6221925"/>
              </a:tblGrid>
              <a:tr h="5847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SOURCES: Observe + Record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INTERPRETATION: Classify</a:t>
                      </a: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+ Evaluate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637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Source d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iversity is strength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Not all sources are equal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Build the BENCHMARK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Bring sources together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Assign Elements to 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Check your reasoning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SOURCE DIVERSITY IS STRENGTH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685800" y="2065875"/>
            <a:ext cx="11614200" cy="4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The more sources the merrier…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Direct conversations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Video interviews, multiple at different stages in life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Letters and quotations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Accounts by </a:t>
            </a:r>
            <a:r>
              <a:rPr lang="en-GB" sz="2500">
                <a:solidFill>
                  <a:srgbClr val="FFFFFF"/>
                </a:solidFill>
              </a:rPr>
              <a:t>people</a:t>
            </a:r>
            <a:r>
              <a:rPr lang="en-GB" sz="2500">
                <a:solidFill>
                  <a:srgbClr val="FFFFFF"/>
                </a:solidFill>
              </a:rPr>
              <a:t> who know the subject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Biographies, etc.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With historical sources, SOME SOURCES UNAVAILABLE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Instead of video, look at letters and biographies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Make good use of 2nd person accounts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Be mindful of contemporary agendas, balance out with work of historians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Quotes give a snapshot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58825" y="1893900"/>
            <a:ext cx="6210900" cy="496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“If you want something said, ask a man; if you want something done, ask a woman.”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“If you set out to be liked, you would be prepared to compromise on anything at any time and you would achieve nothing.”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“Plan your work for today and every day, then work your plan.”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chemeClr val="lt1"/>
                </a:solidFill>
              </a:rPr>
              <a:t>“I am extraordinarily patient, provided I get my own way in the end.”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6269700" y="1893900"/>
            <a:ext cx="5858400" cy="401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“I am extraordinarily patient, provided I get my own way in the end.”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“There is no such thing as society; there are individual men and women, and there are families.”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“I usually make up my mind about a man in ten seconds, and I rarely change it.”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422750" y="5905200"/>
            <a:ext cx="548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FROM SOURCE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UNRELIABLE OUT OF CONTEXT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Biographies give the big picture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 out Squarespace: http://squarespace.com/BIOGRAPHICS for 10% off on your first purchase.&#10;&#10;→ Subscribe for new videos at least twice a week!&#10;https://www.youtube.com/c/biographics?sub_confirmation=1&#10;&#10;This video is #sponsored by Squarespace.&#10;&#10;Love content? Check out Simon's other YouTube Channels:&#10;&#10;Geographics: https://www.youtube.com/channel/UCHKRfxkMTqiiv4pF99qGKIw&#10;Warographics: https://www.youtube.com/channel/UC9h8BDcXwkhZtnqoQJ7PggA&#10;MegaProjects: https://www.youtube.com/channel/UC0woBco6Dgcxt0h8SwyyOmw&#10;SideProjects: https://www.youtube.com/channel/UC3Wn3dABlgESm8Bzn8Vamgg&#10;Into The Shadows: https://www.youtube.com/c/IntotheShadows&#10;TopTenz: https://www.youtube.com/user/toptenznet&#10;Today I Found Out: https://www.youtube.com/user/TodayIFoundOut&#10;Highlight History: https://www.youtube.com/channel/UCnb-VTwBHEV3gtiB9di9DZQ&#10;Business Blaze: https://www.youtube.com/channel/UCYY5GWf7MHFJ6DZeHreoXgw&#10;Casual Criminalist: https://www.youtube.com/c/TheCasualCriminalist&#10;Decoding the Unknown: https://www.youtube.com/channel/UCZdWrz8pF6B5Y_c6Zi6pmdQ&#10;&#10;Simon's Social Media:&#10;Twitter: https://twitter.com/SimonWhistler&#10;Instagram: https://www.instagram.com/simonwhistler/" id="285" name="Google Shape;285;p31" title="Clovis I - Kings of the Franks Founding Father of Fr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13" y="1686100"/>
            <a:ext cx="6813175" cy="51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6999150" y="1686100"/>
            <a:ext cx="548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OFTEN INDIRECTLY INTERPRETED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LONGITUDINAL, CONTEXT GIVEN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</a:t>
            </a:r>
            <a:r>
              <a:rPr lang="en-GB"/>
              <a:t>NOT ALL SOURCES ARE EQUAL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85800" y="2065875"/>
            <a:ext cx="105363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about how representative the data is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Videos and quotes give you a lot, but just a snapshot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Text, especially biographies, can be longitudinal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about potential bias in the data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1st person account, full of rich details, but will be biased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2nd person account, a good balance, but look out for an agenda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3rd person account, lacks insider details but most impartial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about the context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Some questions asked are leading or carry social pressure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Some situations demand the same response from anyone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Special Considerations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85800" y="2065875"/>
            <a:ext cx="105363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Deception is inherent in some professions: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Politicians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Actors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Some sources may look 1st person, but actually may not be…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Speeches written by a speech-writer, not the politician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Ghostwritten autobiographies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Songs written by other people, but sung by the artist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Some types are good at appearing as other types, e.g. EIE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Some types are unreliable self-narrators</a:t>
            </a:r>
            <a:r>
              <a:rPr lang="en-GB" sz="2500">
                <a:solidFill>
                  <a:srgbClr val="FFFFFF"/>
                </a:solidFill>
              </a:rPr>
              <a:t>, e.g. IEE &amp; SEE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BUILD THE BENCHMARK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685800" y="2065875"/>
            <a:ext cx="114540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Consider ‘the benchmark’: what a normal, </a:t>
            </a:r>
            <a:r>
              <a:rPr lang="en-GB" sz="2500">
                <a:solidFill>
                  <a:srgbClr val="FFFFFF"/>
                </a:solidFill>
              </a:rPr>
              <a:t>reasonable person would do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This can change in each situation, so MUST be grounded in context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Roughly 80-90% of behaviour conforms to benchmark, regardless of type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THEN ask how does the subject deviate from the benchmark and why?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Each deviation is a data point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Exercise: Practise Observations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447000" y="2065800"/>
            <a:ext cx="62109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Watch the </a:t>
            </a:r>
            <a:r>
              <a:rPr lang="en-GB" sz="2500">
                <a:solidFill>
                  <a:srgbClr val="FFFFFF"/>
                </a:solidFill>
              </a:rPr>
              <a:t>video in your own time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Note down key observations.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about the benchmark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How did he vary from the benchmark?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Why might he have varied?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Is it enough to type him?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descr="#MarkRuffalo #interview #JamesLipton #InsidetheActorsStudio #films" id="315" name="Google Shape;315;p35" title="Mark Ruffalo: Inside the Actors Studio with James Lipton (2007-03-19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625" y="1769300"/>
            <a:ext cx="5256800" cy="3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</a:t>
            </a:r>
            <a:r>
              <a:rPr lang="en-GB"/>
              <a:t>BRING SOURCES TOGETHER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85800" y="2065875"/>
            <a:ext cx="103128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Collect multiple data points or snapshots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Identify recurring patterns between data points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Draw out the broader themes to create a broad brush picture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Some sources have already done the work for you, e.g. articles but beware an agenda 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Analyse/interpret these themes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When sources clash…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685800" y="2065875"/>
            <a:ext cx="108657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Ask yourself… do they really clash? Could it be the same type in different situations? HAS THE BENCHMARK CHANGED?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Remember Constant/Variable, some functions switch on and off.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Others don’t: 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-GB" sz="2500">
                <a:solidFill>
                  <a:schemeClr val="lt1"/>
                </a:solidFill>
              </a:rPr>
              <a:t>Leading always in charge. </a:t>
            </a:r>
            <a:endParaRPr sz="2500">
              <a:solidFill>
                <a:schemeClr val="lt1"/>
              </a:solidFill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</a:pPr>
            <a:r>
              <a:rPr lang="en-GB" sz="2500">
                <a:solidFill>
                  <a:schemeClr val="lt1"/>
                </a:solidFill>
              </a:rPr>
              <a:t>Vulnerable always blind spot.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If they definitely clash, consider why, who might be mistaken? 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Could be due to </a:t>
            </a:r>
            <a:r>
              <a:rPr lang="en-GB" sz="2500">
                <a:solidFill>
                  <a:srgbClr val="FFFFFF"/>
                </a:solidFill>
              </a:rPr>
              <a:t>personal bias or agenda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Could be due to missing data in analysis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7276450" y="1964275"/>
            <a:ext cx="49926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12. HOW TO TYPE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ASSIGN ELEMENTS TO FUNCTIONS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685800" y="2065875"/>
            <a:ext cx="105834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When interpreting data, pick out the IM Elements being engaged with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Use the 7x Information Dichotomies to check it is correct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When analysing the broad brush </a:t>
            </a:r>
            <a:r>
              <a:rPr lang="en-GB" sz="2500">
                <a:solidFill>
                  <a:srgbClr val="FFFFFF"/>
                </a:solidFill>
              </a:rPr>
              <a:t>picture</a:t>
            </a:r>
            <a:r>
              <a:rPr lang="en-GB" sz="2500">
                <a:solidFill>
                  <a:srgbClr val="FFFFFF"/>
                </a:solidFill>
              </a:rPr>
              <a:t>, consider which IM Element fits which Function of Model A for the subject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Use the 7x Function Dichotomies to check your interpretation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A complete typing: all 8x Elements assigned to 8x Functions 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GOLD STANDARD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/>
        </p:nvSpPr>
        <p:spPr>
          <a:xfrm>
            <a:off x="685800" y="1752725"/>
            <a:ext cx="11054100" cy="5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MIRROR?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Look for the deficit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Could Suggestive and Mobilising be swapped?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How about Demonstrative and Ignoring?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ACTIVATOR?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Again, look for the deficit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Could Suggestive and Creative be swapped?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QUASI-IDENTICAL?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Focus in on Super-Id - What excites them, and what upsets them? What do they need? What do they not care for?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43" name="Google Shape;343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CHECK YOUR REASONING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/>
        </p:nvSpPr>
        <p:spPr>
          <a:xfrm>
            <a:off x="685800" y="1752725"/>
            <a:ext cx="11218500" cy="5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LOOK-A-LIKE</a:t>
            </a:r>
            <a:r>
              <a:rPr lang="en-GB" sz="2500">
                <a:solidFill>
                  <a:srgbClr val="FFFFFF"/>
                </a:solidFill>
              </a:rPr>
              <a:t>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Run through each Demanding function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Could Leading &amp; Role be swapped? Suggestive &amp; Ignoring?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KINDRED?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Run through each Supplying function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Could Creative &amp; Vulnerable be swapped? Mobilising &amp; Demonstrative?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BENEFIT?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Look at the other types in the ring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Should see similarities with BOTH Benefactor AND Beneficiary</a:t>
            </a:r>
            <a:endParaRPr sz="2500">
              <a:solidFill>
                <a:schemeClr val="lt1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-GB" sz="2500">
                <a:solidFill>
                  <a:schemeClr val="lt1"/>
                </a:solidFill>
              </a:rPr>
              <a:t>Should differ markedly from Silhouette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0" name="Google Shape;350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CHECK YOUR REASONING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685801" y="6096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Exercise: Practise Formal Typing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Type someone you probably don’t know: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The returning PM of Israel: Benjamin Netanyahu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carefully about diversity and quality of sources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650" y="4514175"/>
            <a:ext cx="3720351" cy="2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685800" y="609600"/>
            <a:ext cx="103302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TYPING INFORMALLY (better for people in real life)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5" name="Google Shape;365;p42"/>
          <p:cNvGraphicFramePr/>
          <p:nvPr/>
        </p:nvGraphicFramePr>
        <p:xfrm>
          <a:off x="685800" y="208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4781775"/>
                <a:gridCol w="6054175"/>
              </a:tblGrid>
              <a:tr h="584775"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SOURCES: Observe + Record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lt1"/>
                          </a:solidFill>
                        </a:rPr>
                        <a:t>INTERPRETATION: Classify + Evaluate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637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Ask good questions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Observe in different situations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Seek different perspectives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Assign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small groups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Use heuristics with care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Form your hypothesis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Check your hypothesis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ASK GOOD QUESTIONS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685800" y="2065875"/>
            <a:ext cx="11124600" cy="4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Better not to ask questions, unless it’s an agreed and scheduled interview. It can put people on the spot otherwise.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If asking </a:t>
            </a:r>
            <a:r>
              <a:rPr lang="en-GB" sz="2500">
                <a:solidFill>
                  <a:srgbClr val="FFFFFF"/>
                </a:solidFill>
              </a:rPr>
              <a:t>questions</a:t>
            </a:r>
            <a:r>
              <a:rPr lang="en-GB" sz="2500">
                <a:solidFill>
                  <a:srgbClr val="FFFFFF"/>
                </a:solidFill>
              </a:rPr>
              <a:t>, keep them open-ended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Let the subject choose how they like to answer the question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Avoid leading questions, e.g. you like x, don’t you?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Avoid questions likely to lead to social desirability bias</a:t>
            </a:r>
            <a:endParaRPr sz="2500">
              <a:solidFill>
                <a:srgbClr val="FFFFFF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 mindful of self-delusion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If what they say </a:t>
            </a:r>
            <a:r>
              <a:rPr lang="en-GB" sz="2500">
                <a:solidFill>
                  <a:srgbClr val="FFFFFF"/>
                </a:solidFill>
              </a:rPr>
              <a:t>does</a:t>
            </a:r>
            <a:r>
              <a:rPr lang="en-GB" sz="2500">
                <a:solidFill>
                  <a:srgbClr val="FFFFFF"/>
                </a:solidFill>
              </a:rPr>
              <a:t> not match what they show to you, be sceptical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Pay attention and question where answers seem to contradict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OBSERVE IN DIFFERENT SITUATIONS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85800" y="2065875"/>
            <a:ext cx="105834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Best information is when the subject is relaxed, not having to think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Nevertheless, different situations cause people to behave differently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Keep in mind, in MOST situations, most people conform to benchmark</a:t>
            </a:r>
            <a:endParaRPr sz="25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Try to gather observations across familial, social and professional contexts, as well as personal lifestyle and hobbies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Get a benchmark  of ‘normal’ behaviour for each context. 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Where do they </a:t>
            </a:r>
            <a:r>
              <a:rPr lang="en-GB" sz="2500">
                <a:solidFill>
                  <a:srgbClr val="FFFFFF"/>
                </a:solidFill>
              </a:rPr>
              <a:t>deviate</a:t>
            </a:r>
            <a:r>
              <a:rPr lang="en-GB" sz="2500">
                <a:solidFill>
                  <a:srgbClr val="FFFFFF"/>
                </a:solidFill>
              </a:rPr>
              <a:t>? 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do they do that is abnormal? </a:t>
            </a:r>
            <a:endParaRPr sz="2500">
              <a:solidFill>
                <a:srgbClr val="FFFFFF"/>
              </a:solidFill>
            </a:endParaRPr>
          </a:p>
          <a:p>
            <a:pPr indent="-38735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does that say about their strengths and motivations?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O+R: SEEK DIFFERENT PERSPECTIVES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685800" y="2065875"/>
            <a:ext cx="106539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You are one, biased person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If you get an idea on someone’s type, that biases future observations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Confirmation bias can </a:t>
            </a:r>
            <a:r>
              <a:rPr lang="en-GB" sz="2500">
                <a:solidFill>
                  <a:srgbClr val="FFFFFF"/>
                </a:solidFill>
              </a:rPr>
              <a:t>stop</a:t>
            </a:r>
            <a:r>
              <a:rPr lang="en-GB" sz="2500">
                <a:solidFill>
                  <a:srgbClr val="FFFFFF"/>
                </a:solidFill>
              </a:rPr>
              <a:t> you seeing other potential typings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Challenge your assumptions about the types, especially your own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Discussing your findings with other people helps to </a:t>
            </a:r>
            <a:r>
              <a:rPr lang="en-GB" sz="2500">
                <a:solidFill>
                  <a:srgbClr val="FFFFFF"/>
                </a:solidFill>
              </a:rPr>
              <a:t>find</a:t>
            </a:r>
            <a:r>
              <a:rPr lang="en-GB" sz="2500">
                <a:solidFill>
                  <a:srgbClr val="FFFFFF"/>
                </a:solidFill>
              </a:rPr>
              <a:t> new options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360-degree approach leads to better data. 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The subject thinks x of themselves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do their </a:t>
            </a:r>
            <a:r>
              <a:rPr lang="en-GB" sz="2500">
                <a:solidFill>
                  <a:srgbClr val="FFFFFF"/>
                </a:solidFill>
              </a:rPr>
              <a:t>friends</a:t>
            </a:r>
            <a:r>
              <a:rPr lang="en-GB" sz="2500">
                <a:solidFill>
                  <a:srgbClr val="FFFFFF"/>
                </a:solidFill>
              </a:rPr>
              <a:t> think?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do their colleagues think?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does their spouse think?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ASSIGN SMALL GROUPS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685800" y="2065875"/>
            <a:ext cx="105834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First assign Quadra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Then assign Clubs,Tournaments to find Type within Quadra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Temperaments and Axes can assist with (2) if needed.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Stand-offs and Courses more fun to think about than good for typing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Other considerations: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Communication and Movement style useful for initial heuristics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If Small Groups not clear-cut, get the general ballpark of similar types: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Go to “Check Your Reasoning” to then narrow down (Slides 21+22)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</a:t>
            </a:r>
            <a:r>
              <a:rPr lang="en-GB"/>
              <a:t>USE HEURISTICS WITH CARE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685800" y="2065875"/>
            <a:ext cx="105834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Just starting out, you have likely not very good heuristics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Takes years to </a:t>
            </a:r>
            <a:r>
              <a:rPr lang="en-GB" sz="2500">
                <a:solidFill>
                  <a:srgbClr val="FFFFFF"/>
                </a:solidFill>
              </a:rPr>
              <a:t>develop good heuristics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Some people get stuck on bad heuristics, prevents them from growing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Use heuristics as a starting point, but later challenge assumptions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Plan to change your mind, or you won’t get better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Communication and Movement Styles good for directing and training heuristics.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0"/>
            <a:ext cx="53991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/>
              <a:t>IM Elements - The WHAT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Functions - The HOW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Small Groups - Putting it together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The Socion - Each type in detail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Relationships - Seeing them interact</a:t>
            </a:r>
            <a:endParaRPr sz="2500"/>
          </a:p>
        </p:txBody>
      </p:sp>
      <p:sp>
        <p:nvSpPr>
          <p:cNvPr id="161" name="Google Shape;161;p21"/>
          <p:cNvSpPr/>
          <p:nvPr/>
        </p:nvSpPr>
        <p:spPr>
          <a:xfrm>
            <a:off x="6444600" y="4198275"/>
            <a:ext cx="534000" cy="550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6444600" y="3552038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381950" y="4198275"/>
            <a:ext cx="534000" cy="5508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6444600" y="2905825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Google Shape;165;p21"/>
          <p:cNvGraphicFramePr/>
          <p:nvPr/>
        </p:nvGraphicFramePr>
        <p:xfrm>
          <a:off x="6287825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897500"/>
                <a:gridCol w="880150"/>
              </a:tblGrid>
              <a:tr h="7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21"/>
          <p:cNvSpPr/>
          <p:nvPr/>
        </p:nvSpPr>
        <p:spPr>
          <a:xfrm>
            <a:off x="6444600" y="2152500"/>
            <a:ext cx="534000" cy="550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7381950" y="2152500"/>
            <a:ext cx="534000" cy="550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381950" y="2834425"/>
            <a:ext cx="534000" cy="550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381950" y="3516350"/>
            <a:ext cx="534000" cy="550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1323150" y="2834425"/>
            <a:ext cx="534000" cy="550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1323138" y="2152488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0385800" y="2905825"/>
            <a:ext cx="534000" cy="5508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11323150" y="4198275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21"/>
          <p:cNvGraphicFramePr/>
          <p:nvPr/>
        </p:nvGraphicFramePr>
        <p:xfrm>
          <a:off x="10247325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897500"/>
                <a:gridCol w="880150"/>
              </a:tblGrid>
              <a:tr h="7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21"/>
          <p:cNvSpPr/>
          <p:nvPr/>
        </p:nvSpPr>
        <p:spPr>
          <a:xfrm>
            <a:off x="11323150" y="3552050"/>
            <a:ext cx="534000" cy="550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0385800" y="3516350"/>
            <a:ext cx="534000" cy="550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10385800" y="4198275"/>
            <a:ext cx="534000" cy="550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10385800" y="2152500"/>
            <a:ext cx="534000" cy="550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21"/>
          <p:cNvCxnSpPr>
            <a:stCxn id="167" idx="3"/>
            <a:endCxn id="176" idx="1"/>
          </p:cNvCxnSpPr>
          <p:nvPr/>
        </p:nvCxnSpPr>
        <p:spPr>
          <a:xfrm>
            <a:off x="7915950" y="2427900"/>
            <a:ext cx="2469900" cy="1363800"/>
          </a:xfrm>
          <a:prstGeom prst="straightConnector1">
            <a:avLst/>
          </a:prstGeom>
          <a:noFill/>
          <a:ln cap="flat" cmpd="sng" w="1143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1"/>
          <p:cNvCxnSpPr>
            <a:stCxn id="169" idx="6"/>
            <a:endCxn id="178" idx="2"/>
          </p:cNvCxnSpPr>
          <p:nvPr/>
        </p:nvCxnSpPr>
        <p:spPr>
          <a:xfrm flipH="1" rot="10800000">
            <a:off x="7915950" y="2427950"/>
            <a:ext cx="2469900" cy="1363800"/>
          </a:xfrm>
          <a:prstGeom prst="straightConnector1">
            <a:avLst/>
          </a:prstGeom>
          <a:noFill/>
          <a:ln cap="flat" cmpd="sng" w="1143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Communication Styles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685800" y="2065875"/>
            <a:ext cx="82356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Grouped by: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Judgements that are 4D (Strong &amp; Bold)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Share the following: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Observable style of communicating information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4850" y="48884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Business-like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Pragmatism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Factual, articulate and informative communication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too much information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come across as impersonal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ILE, SLE, LIE &amp; LSE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75" y="4166400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Sincere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Relations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Relatable, heartfelt and intimate communication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too personal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lack factual content or adequate articulation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SEI, IEI, ESI &amp; EII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700" y="3460250"/>
            <a:ext cx="3193600" cy="3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Passionate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Emotions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Vibrant, emotive and warm communication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too dramatic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lack coherence like a flow of consciousness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ESE, EIE, SEE &amp; IEE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675" y="3586097"/>
            <a:ext cx="2993625" cy="31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Concise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Laws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Clear, precise and parsimonious communication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too technical to the point of being obscure/arcane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ineffectual, cold or even unfriendly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LII, LSI, ILI &amp; SLI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325" y="40958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Movement Styles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685800" y="2065875"/>
            <a:ext cx="8235600" cy="3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Grouped by: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Perceptions that are 4D (Strong &amp; Bold)</a:t>
            </a:r>
            <a:endParaRPr sz="25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Share the following: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Observable style of navigating surroundings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325" y="4957200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Clumsy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Ideas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Quick, jerky and superfluous movements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overfidget, sit oddly or even forget to breath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lack grace and control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ILE, EIE, LIE &amp; IEE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900" y="2218200"/>
            <a:ext cx="3287700" cy="43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Stable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Senses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Relaxed, deliberate and precise movements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seem very grounded and at home in their space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almost lethargic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SEI, LSI, ESI &amp; SLI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75" y="3947375"/>
            <a:ext cx="45720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Powerful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6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Force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Decisive, energetic and impactful movements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dominate or overwhelm others in the space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take impulsive risks in the space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ESE, SLE, SEE &amp; LSE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250" y="4481038"/>
            <a:ext cx="45720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Fragile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4D Telos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Slow, doddery and cautious movements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be too mentally absorbed and be unresponsive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Can lack presence and react poorly to sudden changes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LII, IEI, ILI &amp; EII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650" y="40017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TODAY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/>
          <p:nvPr>
            <p:ph idx="4294967295" type="body"/>
          </p:nvPr>
        </p:nvSpPr>
        <p:spPr>
          <a:xfrm>
            <a:off x="685800" y="2065800"/>
            <a:ext cx="53991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/>
              <a:t>IM Elements - The WHAT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Functions - The HOW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Small Groups - Putting it together</a:t>
            </a:r>
            <a:endParaRPr sz="2500"/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The Socion - Each type in detail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Relationships - Seeing them interact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GB" sz="2500"/>
              <a:t>Typing - Applying what we know</a:t>
            </a:r>
            <a:endParaRPr sz="2500"/>
          </a:p>
        </p:txBody>
      </p:sp>
      <p:sp>
        <p:nvSpPr>
          <p:cNvPr id="188" name="Google Shape;188;p22"/>
          <p:cNvSpPr/>
          <p:nvPr/>
        </p:nvSpPr>
        <p:spPr>
          <a:xfrm>
            <a:off x="8654400" y="4503075"/>
            <a:ext cx="534000" cy="550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8654400" y="3856838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9591750" y="4503075"/>
            <a:ext cx="534000" cy="5508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8654400" y="3210625"/>
            <a:ext cx="534000" cy="550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22"/>
          <p:cNvGraphicFramePr/>
          <p:nvPr/>
        </p:nvGraphicFramePr>
        <p:xfrm>
          <a:off x="8497625" y="237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897500"/>
                <a:gridCol w="880150"/>
              </a:tblGrid>
              <a:tr h="72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2"/>
          <p:cNvSpPr/>
          <p:nvPr/>
        </p:nvSpPr>
        <p:spPr>
          <a:xfrm>
            <a:off x="8654400" y="2457300"/>
            <a:ext cx="534000" cy="550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9591750" y="2457300"/>
            <a:ext cx="534000" cy="550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9591750" y="3139225"/>
            <a:ext cx="534000" cy="550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9591750" y="3821150"/>
            <a:ext cx="534000" cy="550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7143375" y="919549"/>
            <a:ext cx="5055150" cy="5997275"/>
          </a:xfrm>
          <a:custGeom>
            <a:rect b="b" l="l" r="r" t="t"/>
            <a:pathLst>
              <a:path extrusionOk="0" h="239891" w="202206">
                <a:moveTo>
                  <a:pt x="202206" y="66264"/>
                </a:moveTo>
                <a:cubicBezTo>
                  <a:pt x="197979" y="55698"/>
                  <a:pt x="190913" y="46502"/>
                  <a:pt x="185267" y="36621"/>
                </a:cubicBezTo>
                <a:cubicBezTo>
                  <a:pt x="181268" y="29621"/>
                  <a:pt x="177389" y="21801"/>
                  <a:pt x="170681" y="17329"/>
                </a:cubicBezTo>
                <a:cubicBezTo>
                  <a:pt x="155694" y="7337"/>
                  <a:pt x="136584" y="5337"/>
                  <a:pt x="118922" y="1802"/>
                </a:cubicBezTo>
                <a:cubicBezTo>
                  <a:pt x="113520" y="721"/>
                  <a:pt x="107908" y="-390"/>
                  <a:pt x="102454" y="390"/>
                </a:cubicBezTo>
                <a:cubicBezTo>
                  <a:pt x="81577" y="3376"/>
                  <a:pt x="60978" y="12201"/>
                  <a:pt x="44108" y="24858"/>
                </a:cubicBezTo>
                <a:cubicBezTo>
                  <a:pt x="37601" y="29740"/>
                  <a:pt x="33483" y="37538"/>
                  <a:pt x="30462" y="45091"/>
                </a:cubicBezTo>
                <a:cubicBezTo>
                  <a:pt x="29318" y="47952"/>
                  <a:pt x="29820" y="51467"/>
                  <a:pt x="28110" y="54031"/>
                </a:cubicBezTo>
                <a:cubicBezTo>
                  <a:pt x="23360" y="61154"/>
                  <a:pt x="17950" y="68309"/>
                  <a:pt x="15876" y="76616"/>
                </a:cubicBezTo>
                <a:cubicBezTo>
                  <a:pt x="13983" y="84197"/>
                  <a:pt x="18577" y="92010"/>
                  <a:pt x="20111" y="99672"/>
                </a:cubicBezTo>
                <a:cubicBezTo>
                  <a:pt x="21223" y="105228"/>
                  <a:pt x="20146" y="111115"/>
                  <a:pt x="21522" y="116611"/>
                </a:cubicBezTo>
                <a:cubicBezTo>
                  <a:pt x="22132" y="119050"/>
                  <a:pt x="23118" y="121891"/>
                  <a:pt x="21993" y="124140"/>
                </a:cubicBezTo>
                <a:cubicBezTo>
                  <a:pt x="16785" y="134555"/>
                  <a:pt x="11201" y="144779"/>
                  <a:pt x="5995" y="155195"/>
                </a:cubicBezTo>
                <a:cubicBezTo>
                  <a:pt x="3729" y="159728"/>
                  <a:pt x="-1044" y="164438"/>
                  <a:pt x="348" y="169311"/>
                </a:cubicBezTo>
                <a:cubicBezTo>
                  <a:pt x="3336" y="179770"/>
                  <a:pt x="26411" y="174285"/>
                  <a:pt x="29051" y="184838"/>
                </a:cubicBezTo>
                <a:cubicBezTo>
                  <a:pt x="30611" y="191077"/>
                  <a:pt x="23258" y="197421"/>
                  <a:pt x="24816" y="203660"/>
                </a:cubicBezTo>
                <a:cubicBezTo>
                  <a:pt x="25504" y="206416"/>
                  <a:pt x="23749" y="210121"/>
                  <a:pt x="25757" y="212129"/>
                </a:cubicBezTo>
                <a:cubicBezTo>
                  <a:pt x="28536" y="214908"/>
                  <a:pt x="32355" y="218668"/>
                  <a:pt x="31403" y="222481"/>
                </a:cubicBezTo>
                <a:cubicBezTo>
                  <a:pt x="30243" y="227127"/>
                  <a:pt x="21734" y="230432"/>
                  <a:pt x="23875" y="234715"/>
                </a:cubicBezTo>
                <a:cubicBezTo>
                  <a:pt x="25920" y="238805"/>
                  <a:pt x="32490" y="237844"/>
                  <a:pt x="36579" y="239891"/>
                </a:cubicBezTo>
              </a:path>
            </a:pathLst>
          </a:custGeom>
          <a:noFill/>
          <a:ln cap="flat" cmpd="sng" w="76200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Google Shape;198;p22"/>
          <p:cNvSpPr/>
          <p:nvPr/>
        </p:nvSpPr>
        <p:spPr>
          <a:xfrm>
            <a:off x="7904925" y="2152675"/>
            <a:ext cx="3395700" cy="3431400"/>
          </a:xfrm>
          <a:prstGeom prst="ellipse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2"/>
          <p:cNvCxnSpPr/>
          <p:nvPr/>
        </p:nvCxnSpPr>
        <p:spPr>
          <a:xfrm>
            <a:off x="10744253" y="5250968"/>
            <a:ext cx="1418400" cy="1582500"/>
          </a:xfrm>
          <a:prstGeom prst="straightConnector1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2"/>
          <p:cNvCxnSpPr/>
          <p:nvPr/>
        </p:nvCxnSpPr>
        <p:spPr>
          <a:xfrm rot="10800000">
            <a:off x="6116775" y="399850"/>
            <a:ext cx="1647000" cy="198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2"/>
          <p:cNvCxnSpPr/>
          <p:nvPr/>
        </p:nvCxnSpPr>
        <p:spPr>
          <a:xfrm rot="10800000">
            <a:off x="6363825" y="235225"/>
            <a:ext cx="1482300" cy="199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2"/>
          <p:cNvCxnSpPr/>
          <p:nvPr/>
        </p:nvCxnSpPr>
        <p:spPr>
          <a:xfrm>
            <a:off x="6752125" y="129400"/>
            <a:ext cx="1317300" cy="167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2"/>
          <p:cNvCxnSpPr/>
          <p:nvPr/>
        </p:nvCxnSpPr>
        <p:spPr>
          <a:xfrm rot="10800000">
            <a:off x="7316825" y="23425"/>
            <a:ext cx="846900" cy="1541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2"/>
          <p:cNvCxnSpPr/>
          <p:nvPr/>
        </p:nvCxnSpPr>
        <p:spPr>
          <a:xfrm rot="10800000">
            <a:off x="7893325" y="-82225"/>
            <a:ext cx="529200" cy="147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2"/>
          <p:cNvCxnSpPr/>
          <p:nvPr/>
        </p:nvCxnSpPr>
        <p:spPr>
          <a:xfrm rot="10800000">
            <a:off x="8116825" y="-247050"/>
            <a:ext cx="529200" cy="138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2"/>
          <p:cNvCxnSpPr/>
          <p:nvPr/>
        </p:nvCxnSpPr>
        <p:spPr>
          <a:xfrm rot="10800000">
            <a:off x="8516750" y="-141300"/>
            <a:ext cx="411600" cy="120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2"/>
          <p:cNvCxnSpPr/>
          <p:nvPr/>
        </p:nvCxnSpPr>
        <p:spPr>
          <a:xfrm rot="10800000">
            <a:off x="9281325" y="-94000"/>
            <a:ext cx="70500" cy="102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2"/>
          <p:cNvCxnSpPr/>
          <p:nvPr/>
        </p:nvCxnSpPr>
        <p:spPr>
          <a:xfrm rot="10800000">
            <a:off x="9822350" y="-129425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2"/>
          <p:cNvCxnSpPr/>
          <p:nvPr/>
        </p:nvCxnSpPr>
        <p:spPr>
          <a:xfrm flipH="1" rot="10800000">
            <a:off x="10328175" y="-129300"/>
            <a:ext cx="317700" cy="102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2"/>
          <p:cNvCxnSpPr/>
          <p:nvPr/>
        </p:nvCxnSpPr>
        <p:spPr>
          <a:xfrm flipH="1" rot="10800000">
            <a:off x="10869275" y="-11775"/>
            <a:ext cx="541200" cy="105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2"/>
          <p:cNvCxnSpPr/>
          <p:nvPr/>
        </p:nvCxnSpPr>
        <p:spPr>
          <a:xfrm flipH="1" rot="10800000">
            <a:off x="11386875" y="-11850"/>
            <a:ext cx="658800" cy="121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2"/>
          <p:cNvCxnSpPr/>
          <p:nvPr/>
        </p:nvCxnSpPr>
        <p:spPr>
          <a:xfrm flipH="1" rot="10800000">
            <a:off x="11904450" y="988225"/>
            <a:ext cx="376500" cy="858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/>
          <p:nvPr/>
        </p:nvCxnSpPr>
        <p:spPr>
          <a:xfrm flipH="1">
            <a:off x="7234425" y="55875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2"/>
          <p:cNvCxnSpPr/>
          <p:nvPr/>
        </p:nvCxnSpPr>
        <p:spPr>
          <a:xfrm flipH="1">
            <a:off x="7386825" y="55875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2"/>
          <p:cNvCxnSpPr/>
          <p:nvPr/>
        </p:nvCxnSpPr>
        <p:spPr>
          <a:xfrm flipH="1">
            <a:off x="7539225" y="56637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2"/>
          <p:cNvCxnSpPr/>
          <p:nvPr/>
        </p:nvCxnSpPr>
        <p:spPr>
          <a:xfrm flipH="1">
            <a:off x="7691625" y="56637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2"/>
          <p:cNvCxnSpPr/>
          <p:nvPr/>
        </p:nvCxnSpPr>
        <p:spPr>
          <a:xfrm flipH="1">
            <a:off x="7844025" y="56637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2"/>
          <p:cNvCxnSpPr/>
          <p:nvPr/>
        </p:nvCxnSpPr>
        <p:spPr>
          <a:xfrm flipH="1">
            <a:off x="7996425" y="5663775"/>
            <a:ext cx="670500" cy="529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C+E: YOUR HYPOTHESIS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8"/>
          <p:cNvSpPr txBox="1"/>
          <p:nvPr/>
        </p:nvSpPr>
        <p:spPr>
          <a:xfrm>
            <a:off x="685800" y="2065875"/>
            <a:ext cx="107127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Remember you used an informal method to reach your typing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Not a conclusion, only a hypothesis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 humble, check your hypothesis with your subject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Do they agree? If so, you are probably right.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Do they disagree? Don’t argue, listen first, see if you should reconsider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You WILL get things wrong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A good socionist recognises and learns from getting it wrong.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88" name="Google Shape;488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Ethical use of Socionics…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685800" y="2065875"/>
            <a:ext cx="107127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Socionics is a pre-science, not a true science yet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Good for post hoc analysis, not so good for predictions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Keep that in mind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 careful when telling people if their </a:t>
            </a:r>
            <a:r>
              <a:rPr lang="en-GB" sz="2500">
                <a:solidFill>
                  <a:srgbClr val="FFFFFF"/>
                </a:solidFill>
              </a:rPr>
              <a:t>relationships</a:t>
            </a:r>
            <a:r>
              <a:rPr lang="en-GB" sz="2500">
                <a:solidFill>
                  <a:srgbClr val="FFFFFF"/>
                </a:solidFill>
              </a:rPr>
              <a:t> will work or not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 careful when making decisions about someone’s competence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Be ready and willing to learn more nuances from experience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Exercise: Practise I</a:t>
            </a:r>
            <a:r>
              <a:rPr lang="en-GB"/>
              <a:t>nformal Typing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0"/>
          <p:cNvSpPr txBox="1"/>
          <p:nvPr/>
        </p:nvSpPr>
        <p:spPr>
          <a:xfrm>
            <a:off x="685800" y="2065875"/>
            <a:ext cx="924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Type someone you know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Think about how you went about it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Then answer these questions to yourself: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was easiest for you to notice about them?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What parts were unclear?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Finally, test your typing hypothesis…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Read a profile to them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See if it’s accurate</a:t>
            </a:r>
            <a:endParaRPr sz="2500">
              <a:solidFill>
                <a:srgbClr val="FFFFFF"/>
              </a:solidFill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-GB" sz="2500">
                <a:solidFill>
                  <a:srgbClr val="FFFFFF"/>
                </a:solidFill>
              </a:rPr>
              <a:t>Counter-test by reading Conflictor profile to them.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502" name="Google Shape;502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THE </a:t>
            </a:r>
            <a:r>
              <a:rPr lang="en-GB"/>
              <a:t>ASSIGNMENT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1"/>
          <p:cNvSpPr txBox="1"/>
          <p:nvPr/>
        </p:nvSpPr>
        <p:spPr>
          <a:xfrm>
            <a:off x="685800" y="2065800"/>
            <a:ext cx="11615400" cy="4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Write a type diagnostic essay on a public figure and email to me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Must not be too obscure as you need sufficient data to type them formally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Must not be on the WSS Benchmark, as that can pre-set your opinion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Must be a different subject from your peers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Format should introduce the person, then provide a robust argument for each IM Element in each Function of Model 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Argument should show clear understanding of theory, and how to both gather and interpret data in an insightful but responsible way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Passing of assignment is optional, but required to receive the accreditation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No time limit and can make multiple attempts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Submissions will be marked with feedback if no pass on first attempt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Successful submissions will, with your permission, be featured on WSS blog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685800" y="1086265"/>
            <a:ext cx="10131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END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2"/>
          <p:cNvSpPr txBox="1"/>
          <p:nvPr>
            <p:ph idx="1" type="body"/>
          </p:nvPr>
        </p:nvSpPr>
        <p:spPr>
          <a:xfrm>
            <a:off x="685800" y="3158675"/>
            <a:ext cx="110304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2500"/>
              <a:t>Facebook Page: </a:t>
            </a:r>
            <a:r>
              <a:rPr b="0" i="0" lang="en-GB" sz="2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www.facebook.com/worldsocionicssociety</a:t>
            </a:r>
            <a:r>
              <a:rPr b="0" i="0" lang="en-GB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</a:t>
            </a:r>
            <a:r>
              <a:rPr lang="en-GB" sz="2500"/>
              <a:t>cebook Group: </a:t>
            </a:r>
            <a:r>
              <a:rPr lang="en-GB" sz="2500" u="sng">
                <a:solidFill>
                  <a:schemeClr val="hlink"/>
                </a:solidFill>
                <a:hlinkClick r:id="rId4"/>
              </a:rPr>
              <a:t>www.facebook.com/groups/worldsocionicssociety</a:t>
            </a:r>
            <a:endParaRPr sz="2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2500"/>
              <a:t>YouTube Channel: </a:t>
            </a:r>
            <a:r>
              <a:rPr lang="en-GB" sz="2500" u="sng">
                <a:solidFill>
                  <a:schemeClr val="hlink"/>
                </a:solidFill>
                <a:hlinkClick r:id="rId5"/>
              </a:rPr>
              <a:t>https://www.youtube.com/channel/UCDZsJ4kXHJqX9n_0cKuf9JQ</a:t>
            </a:r>
            <a:r>
              <a:rPr lang="en-GB" sz="2500"/>
              <a:t> </a:t>
            </a:r>
            <a:endParaRPr sz="2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2500"/>
              <a:t>Blog: </a:t>
            </a:r>
            <a:r>
              <a:rPr lang="en-GB" sz="2500" u="sng">
                <a:solidFill>
                  <a:schemeClr val="hlink"/>
                </a:solidFill>
                <a:hlinkClick r:id="rId6"/>
              </a:rPr>
              <a:t>https://worldsocionics.blogspot.com/</a:t>
            </a:r>
            <a:r>
              <a:rPr lang="en-GB" sz="2500"/>
              <a:t> </a:t>
            </a:r>
            <a:endParaRPr sz="2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2500"/>
              <a:t>Email: </a:t>
            </a:r>
            <a:r>
              <a:rPr lang="en-GB" sz="2500" u="sng">
                <a:solidFill>
                  <a:schemeClr val="hlink"/>
                </a:solidFill>
                <a:hlinkClick r:id="rId7"/>
              </a:rPr>
              <a:t>worldsocionics@hotmail.com</a:t>
            </a:r>
            <a:r>
              <a:rPr lang="en-GB" sz="2500"/>
              <a:t> </a:t>
            </a:r>
            <a:endParaRPr sz="2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516" name="Google Shape;516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13570" y="93892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Cheat Sheets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5" name="Google Shape;225;p23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382850"/>
                <a:gridCol w="1137600"/>
                <a:gridCol w="1231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Information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Judgement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Detached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Involved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Static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Dynamic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Repulsive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Questioning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6" name="Google Shape;226;p23"/>
          <p:cNvGraphicFramePr/>
          <p:nvPr/>
        </p:nvGraphicFramePr>
        <p:xfrm>
          <a:off x="41529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382850"/>
                <a:gridCol w="1137600"/>
                <a:gridCol w="12311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Function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Public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Private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Strong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Valued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Neglected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Obvious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Constant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Stubborn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Flexible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Demanding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7" name="Google Shape;227;p23"/>
          <p:cNvGraphicFramePr/>
          <p:nvPr/>
        </p:nvGraphicFramePr>
        <p:xfrm>
          <a:off x="7739925" y="22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382850"/>
                <a:gridCol w="1537550"/>
                <a:gridCol w="1525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Type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Sensory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Intuitive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Logical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Ethical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Rational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Holist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World-Accepting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World-Rejecting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Clarity-Seeking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Integrity-Seeking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Exacting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Obstinate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Space-Locked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Time-Locked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Sight-Locked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Speech-Locked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Affirming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8" name="Google Shape;228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Cheat Sheets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4" name="Google Shape;234;p24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1285875"/>
                <a:gridCol w="1285875"/>
                <a:gridCol w="1285875"/>
                <a:gridCol w="1285875"/>
                <a:gridCol w="1285875"/>
                <a:gridCol w="1285875"/>
                <a:gridCol w="1285875"/>
                <a:gridCol w="1285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IM Elements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1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2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3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4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5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6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7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Force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Involved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Static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Repulsive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Senses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Involved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Dynamic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Questioning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Ideas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Detached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Static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Questioning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Telos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Detached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Dynamic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Repulsive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Pragmatism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Judgement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Detached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Dynamic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Repulsive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Questioning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Laws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Judgement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Detached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Static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Emotions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Judgement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Involved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Dynamic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Relations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Judgement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Internal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Involved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Static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Repulsive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Questioning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Cheat Sheets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1" name="Google Shape;241;p25"/>
          <p:cNvGraphicFramePr/>
          <p:nvPr/>
        </p:nvGraphicFramePr>
        <p:xfrm>
          <a:off x="6858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1446675"/>
                <a:gridCol w="1391775"/>
                <a:gridCol w="1285875"/>
                <a:gridCol w="1285875"/>
                <a:gridCol w="1285875"/>
                <a:gridCol w="1285875"/>
                <a:gridCol w="1285875"/>
                <a:gridCol w="1285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Model A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1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2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3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4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5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6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7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Leading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Public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Strong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Valued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Obvious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Constant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Stubborn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Demanding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Creative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Public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Strong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Valued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Flexible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Role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Public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Neglected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Obvious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Flexible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Demanding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Vulnerable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Public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Neglected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Constant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Stubborn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Suggestive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Private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Valued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Constant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Flexible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Demanding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Mobilising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Private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Weak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Valued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Obvious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Stubborn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Ignoring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Private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Strong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Neglected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Subtle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Variable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Stubborn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Demanding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Demonstrative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Private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Strong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Neglected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Obvious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Constant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Flexible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Supplying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" name="Google Shape;242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0" y="0"/>
            <a:ext cx="2564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2500"/>
              <a:t>Cheat Sheets</a:t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8" name="Google Shape;248;p26"/>
          <p:cNvGraphicFramePr/>
          <p:nvPr/>
        </p:nvGraphicFramePr>
        <p:xfrm>
          <a:off x="99963" y="82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{95AB86B8-40CA-4EF9-AACC-4D8641585B0F}</a:tableStyleId>
              </a:tblPr>
              <a:tblGrid>
                <a:gridCol w="520825"/>
                <a:gridCol w="742225"/>
                <a:gridCol w="695650"/>
                <a:gridCol w="601250"/>
                <a:gridCol w="683925"/>
                <a:gridCol w="883925"/>
                <a:gridCol w="742725"/>
                <a:gridCol w="648700"/>
                <a:gridCol w="942725"/>
                <a:gridCol w="848575"/>
                <a:gridCol w="801525"/>
                <a:gridCol w="566300"/>
                <a:gridCol w="636900"/>
                <a:gridCol w="766250"/>
                <a:gridCol w="719200"/>
                <a:gridCol w="985475"/>
              </a:tblGrid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Type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2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3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4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5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6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7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8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9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10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11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12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13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14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solidFill>
                            <a:schemeClr val="lt1"/>
                          </a:solidFill>
                        </a:rPr>
                        <a:t>15</a:t>
                      </a:r>
                      <a:endParaRPr b="1" sz="1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ILE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SEI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ESE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LII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EIE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LSI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SLE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IEI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Clarity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SEE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ILI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LIE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ESI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Rejecting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Identifying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LSE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EII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Time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Sight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IEE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Energiser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Intuitive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Ethical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Obstinate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Denying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lt1"/>
                          </a:solidFill>
                        </a:rPr>
                        <a:t>SLI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Sensory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Logical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Holist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Accepting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Integrity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Transforming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Exacting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Space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Affirming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6"/>
          <p:cNvSpPr txBox="1"/>
          <p:nvPr/>
        </p:nvSpPr>
        <p:spPr>
          <a:xfrm>
            <a:off x="769620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ORCE Method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85800" y="2065875"/>
            <a:ext cx="103128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OBSERVE - First, just pick out the data points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RECORD - Write down notes, keep a list of the data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CLASSIFY - Make Element-to-Function assignments from the data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AutoNum type="arabicPeriod"/>
            </a:pPr>
            <a:r>
              <a:rPr lang="en-GB" sz="2500">
                <a:solidFill>
                  <a:srgbClr val="FFFFFF"/>
                </a:solidFill>
              </a:rPr>
              <a:t>EVALUATE - Build the Model A for the type, check against other ‘nearby’ types, e.g. Mirror, Activator, Quasi-Identical, Benefactor, Beneficiary, Look-alike and Kindred.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